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56" r:id="rId3"/>
    <p:sldId id="270" r:id="rId4"/>
    <p:sldId id="257" r:id="rId5"/>
    <p:sldId id="259" r:id="rId6"/>
    <p:sldId id="272" r:id="rId7"/>
    <p:sldId id="258" r:id="rId8"/>
    <p:sldId id="260" r:id="rId9"/>
    <p:sldId id="261" r:id="rId10"/>
    <p:sldId id="262" r:id="rId11"/>
    <p:sldId id="273" r:id="rId12"/>
    <p:sldId id="264" r:id="rId13"/>
    <p:sldId id="263" r:id="rId14"/>
    <p:sldId id="275" r:id="rId15"/>
    <p:sldId id="274" r:id="rId16"/>
    <p:sldId id="265" r:id="rId17"/>
    <p:sldId id="266" r:id="rId18"/>
    <p:sldId id="267" r:id="rId19"/>
    <p:sldId id="268"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6" d="100"/>
          <a:sy n="56" d="100"/>
        </p:scale>
        <p:origin x="-168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95B12-3C11-4AB9-ADD7-08D5E97892D4}" type="datetimeFigureOut">
              <a:rPr lang="en-US" smtClean="0"/>
              <a:pPr/>
              <a:t>10/14/2017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3C271-C29F-4899-AE22-329ED59A60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479738_102281010471216_1315731372876068170_n.jpg"/>
          <p:cNvPicPr>
            <a:picLocks noChangeAspect="1"/>
          </p:cNvPicPr>
          <p:nvPr/>
        </p:nvPicPr>
        <p:blipFill>
          <a:blip r:embed="rId2"/>
          <a:stretch>
            <a:fillRect/>
          </a:stretch>
        </p:blipFill>
        <p:spPr>
          <a:xfrm>
            <a:off x="1447800" y="1295400"/>
            <a:ext cx="6339840" cy="4754880"/>
          </a:xfrm>
          <a:prstGeom prst="rect">
            <a:avLst/>
          </a:prstGeom>
        </p:spPr>
      </p:pic>
      <p:sp>
        <p:nvSpPr>
          <p:cNvPr id="3" name="TextBox 2"/>
          <p:cNvSpPr txBox="1"/>
          <p:nvPr/>
        </p:nvSpPr>
        <p:spPr>
          <a:xfrm>
            <a:off x="4343400" y="2819400"/>
            <a:ext cx="1828800" cy="830997"/>
          </a:xfrm>
          <a:prstGeom prst="rect">
            <a:avLst/>
          </a:prstGeom>
          <a:noFill/>
        </p:spPr>
        <p:txBody>
          <a:bodyPr wrap="square" rtlCol="0">
            <a:spAutoFit/>
          </a:bodyPr>
          <a:lstStyle/>
          <a:p>
            <a:r>
              <a:rPr lang="bn-IN"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1026" name="Picture 2" descr="C:\Users\IT Space______\Pictures\2.jpg"/>
          <p:cNvPicPr>
            <a:picLocks noChangeAspect="1" noChangeArrowheads="1"/>
          </p:cNvPicPr>
          <p:nvPr/>
        </p:nvPicPr>
        <p:blipFill>
          <a:blip r:embed="rId3"/>
          <a:srcRect/>
          <a:stretch>
            <a:fillRect/>
          </a:stretch>
        </p:blipFill>
        <p:spPr bwMode="auto">
          <a:xfrm>
            <a:off x="0" y="0"/>
            <a:ext cx="1571625" cy="1571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2" descr="C:\Users\IT Space______\Pictures\2.jpg"/>
          <p:cNvPicPr>
            <a:picLocks noChangeAspect="1" noChangeArrowheads="1"/>
          </p:cNvPicPr>
          <p:nvPr/>
        </p:nvPicPr>
        <p:blipFill>
          <a:blip r:embed="rId3"/>
          <a:srcRect/>
          <a:stretch>
            <a:fillRect/>
          </a:stretch>
        </p:blipFill>
        <p:spPr bwMode="auto">
          <a:xfrm>
            <a:off x="0" y="1524000"/>
            <a:ext cx="1571625" cy="1571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C:\Users\IT Space______\Pictures\2.jpg"/>
          <p:cNvPicPr>
            <a:picLocks noChangeAspect="1" noChangeArrowheads="1"/>
          </p:cNvPicPr>
          <p:nvPr/>
        </p:nvPicPr>
        <p:blipFill>
          <a:blip r:embed="rId3"/>
          <a:srcRect/>
          <a:stretch>
            <a:fillRect/>
          </a:stretch>
        </p:blipFill>
        <p:spPr bwMode="auto">
          <a:xfrm>
            <a:off x="0" y="2971800"/>
            <a:ext cx="1571625" cy="1571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C:\Users\IT Space______\Pictures\2.jpg"/>
          <p:cNvPicPr>
            <a:picLocks noChangeAspect="1" noChangeArrowheads="1"/>
          </p:cNvPicPr>
          <p:nvPr/>
        </p:nvPicPr>
        <p:blipFill>
          <a:blip r:embed="rId3"/>
          <a:srcRect/>
          <a:stretch>
            <a:fillRect/>
          </a:stretch>
        </p:blipFill>
        <p:spPr bwMode="auto">
          <a:xfrm>
            <a:off x="0" y="4495800"/>
            <a:ext cx="1571625" cy="1571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2" descr="C:\Users\IT Space______\Pictures\2.jpg"/>
          <p:cNvPicPr>
            <a:picLocks noChangeAspect="1" noChangeArrowheads="1"/>
          </p:cNvPicPr>
          <p:nvPr/>
        </p:nvPicPr>
        <p:blipFill>
          <a:blip r:embed="rId3"/>
          <a:srcRect/>
          <a:stretch>
            <a:fillRect/>
          </a:stretch>
        </p:blipFill>
        <p:spPr bwMode="auto">
          <a:xfrm>
            <a:off x="0" y="5895975"/>
            <a:ext cx="1571625" cy="9620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6.jpg"/>
          <p:cNvPicPr>
            <a:picLocks noChangeAspect="1"/>
          </p:cNvPicPr>
          <p:nvPr/>
        </p:nvPicPr>
        <p:blipFill>
          <a:blip r:embed="rId4"/>
          <a:stretch>
            <a:fillRect/>
          </a:stretch>
        </p:blipFill>
        <p:spPr>
          <a:xfrm>
            <a:off x="7524750" y="0"/>
            <a:ext cx="1619250" cy="1885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6.jpg"/>
          <p:cNvPicPr>
            <a:picLocks noChangeAspect="1"/>
          </p:cNvPicPr>
          <p:nvPr/>
        </p:nvPicPr>
        <p:blipFill>
          <a:blip r:embed="rId4"/>
          <a:stretch>
            <a:fillRect/>
          </a:stretch>
        </p:blipFill>
        <p:spPr>
          <a:xfrm>
            <a:off x="7524750" y="1752600"/>
            <a:ext cx="1619250" cy="1885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6.jpg"/>
          <p:cNvPicPr>
            <a:picLocks noChangeAspect="1"/>
          </p:cNvPicPr>
          <p:nvPr/>
        </p:nvPicPr>
        <p:blipFill>
          <a:blip r:embed="rId4"/>
          <a:stretch>
            <a:fillRect/>
          </a:stretch>
        </p:blipFill>
        <p:spPr>
          <a:xfrm>
            <a:off x="7524750" y="3505200"/>
            <a:ext cx="1619250" cy="1885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6.jpg"/>
          <p:cNvPicPr>
            <a:picLocks noChangeAspect="1"/>
          </p:cNvPicPr>
          <p:nvPr/>
        </p:nvPicPr>
        <p:blipFill>
          <a:blip r:embed="rId4"/>
          <a:stretch>
            <a:fillRect/>
          </a:stretch>
        </p:blipFill>
        <p:spPr>
          <a:xfrm>
            <a:off x="7524750" y="5334000"/>
            <a:ext cx="161925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descr="3.jpg"/>
          <p:cNvPicPr>
            <a:picLocks noChangeAspect="1"/>
          </p:cNvPicPr>
          <p:nvPr/>
        </p:nvPicPr>
        <p:blipFill>
          <a:blip r:embed="rId5"/>
          <a:stretch>
            <a:fillRect/>
          </a:stretch>
        </p:blipFill>
        <p:spPr>
          <a:xfrm>
            <a:off x="1524000" y="5867400"/>
            <a:ext cx="1619250" cy="99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descr="3.jpg"/>
          <p:cNvPicPr>
            <a:picLocks noChangeAspect="1"/>
          </p:cNvPicPr>
          <p:nvPr/>
        </p:nvPicPr>
        <p:blipFill>
          <a:blip r:embed="rId5"/>
          <a:stretch>
            <a:fillRect/>
          </a:stretch>
        </p:blipFill>
        <p:spPr>
          <a:xfrm>
            <a:off x="3124200" y="5867400"/>
            <a:ext cx="1619250" cy="99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Picture 14" descr="3.jpg"/>
          <p:cNvPicPr>
            <a:picLocks noChangeAspect="1"/>
          </p:cNvPicPr>
          <p:nvPr/>
        </p:nvPicPr>
        <p:blipFill>
          <a:blip r:embed="rId5"/>
          <a:stretch>
            <a:fillRect/>
          </a:stretch>
        </p:blipFill>
        <p:spPr>
          <a:xfrm>
            <a:off x="4724400" y="5867400"/>
            <a:ext cx="1619250" cy="99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descr="3.jpg"/>
          <p:cNvPicPr>
            <a:picLocks noChangeAspect="1"/>
          </p:cNvPicPr>
          <p:nvPr/>
        </p:nvPicPr>
        <p:blipFill>
          <a:blip r:embed="rId5"/>
          <a:stretch>
            <a:fillRect/>
          </a:stretch>
        </p:blipFill>
        <p:spPr>
          <a:xfrm>
            <a:off x="6324600" y="5867400"/>
            <a:ext cx="1143000" cy="990600"/>
          </a:xfrm>
          <a:prstGeom prst="rect">
            <a:avLst/>
          </a:prstGeom>
        </p:spPr>
      </p:pic>
      <p:pic>
        <p:nvPicPr>
          <p:cNvPr id="17" name="Picture 16" descr="1.jpg"/>
          <p:cNvPicPr>
            <a:picLocks noChangeAspect="1"/>
          </p:cNvPicPr>
          <p:nvPr/>
        </p:nvPicPr>
        <p:blipFill>
          <a:blip r:embed="rId6"/>
          <a:stretch>
            <a:fillRect/>
          </a:stretch>
        </p:blipFill>
        <p:spPr>
          <a:xfrm>
            <a:off x="1447800" y="0"/>
            <a:ext cx="2971800" cy="1295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descr="1.jpg"/>
          <p:cNvPicPr>
            <a:picLocks noChangeAspect="1"/>
          </p:cNvPicPr>
          <p:nvPr/>
        </p:nvPicPr>
        <p:blipFill>
          <a:blip r:embed="rId6"/>
          <a:stretch>
            <a:fillRect/>
          </a:stretch>
        </p:blipFill>
        <p:spPr>
          <a:xfrm>
            <a:off x="4267200" y="0"/>
            <a:ext cx="3251200" cy="1295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9" name="Picture 18" descr="64.jpg"/>
          <p:cNvPicPr>
            <a:picLocks noChangeAspect="1"/>
          </p:cNvPicPr>
          <p:nvPr/>
        </p:nvPicPr>
        <p:blipFill>
          <a:blip r:embed="rId7"/>
          <a:stretch>
            <a:fillRect/>
          </a:stretch>
        </p:blipFill>
        <p:spPr>
          <a:xfrm>
            <a:off x="0" y="0"/>
            <a:ext cx="907084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jpg"/>
          <p:cNvPicPr>
            <a:picLocks noChangeAspect="1"/>
          </p:cNvPicPr>
          <p:nvPr/>
        </p:nvPicPr>
        <p:blipFill>
          <a:blip r:embed="rId2"/>
          <a:stretch>
            <a:fillRect/>
          </a:stretch>
        </p:blipFill>
        <p:spPr>
          <a:xfrm>
            <a:off x="0" y="-1188720"/>
            <a:ext cx="11000609" cy="8046720"/>
          </a:xfrm>
          <a:prstGeom prst="rect">
            <a:avLst/>
          </a:prstGeom>
        </p:spPr>
      </p:pic>
      <p:sp>
        <p:nvSpPr>
          <p:cNvPr id="4" name="TextBox 3"/>
          <p:cNvSpPr txBox="1"/>
          <p:nvPr/>
        </p:nvSpPr>
        <p:spPr>
          <a:xfrm>
            <a:off x="2590800" y="609600"/>
            <a:ext cx="5105400" cy="3046988"/>
          </a:xfrm>
          <a:prstGeom prst="rect">
            <a:avLst/>
          </a:prstGeom>
          <a:noFill/>
        </p:spPr>
        <p:txBody>
          <a:bodyPr wrap="square" rtlCol="0">
            <a:spAutoFit/>
          </a:bodyPr>
          <a:lstStyle/>
          <a:p>
            <a:r>
              <a:rPr lang="bn-IN" sz="3200" dirty="0" smtClean="0">
                <a:latin typeface="NikoshBAN" pitchFamily="2" charset="0"/>
                <a:cs typeface="NikoshBAN" pitchFamily="2" charset="0"/>
              </a:rPr>
              <a:t>                                 একক কাজের উত্তরঃ-</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অপ্রাপ্ত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কিশোর</a:t>
            </a:r>
            <a:r>
              <a:rPr lang="en-US" sz="3200" dirty="0" smtClean="0">
                <a:latin typeface="NikoshBAN" pitchFamily="2" charset="0"/>
                <a:cs typeface="NikoshBAN" pitchFamily="2" charset="0"/>
              </a:rPr>
              <a:t> ও </a:t>
            </a:r>
            <a:r>
              <a:rPr lang="en-US" sz="3200" dirty="0" err="1" smtClean="0">
                <a:latin typeface="NikoshBAN" pitchFamily="2" charset="0"/>
                <a:cs typeface="NikoshBAN" pitchFamily="2" charset="0"/>
              </a:rPr>
              <a:t>কিশোরীদের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বিবাহ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বন্ধন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বাল্যবিবাহ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২,বাল্যবিবাহ </a:t>
            </a:r>
            <a:r>
              <a:rPr lang="en-US" sz="3200" dirty="0" err="1" smtClean="0">
                <a:latin typeface="NikoshBAN" pitchFamily="2" charset="0"/>
                <a:cs typeface="NikoshBAN" pitchFamily="2" charset="0"/>
              </a:rPr>
              <a:t>দুইধরেনের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 , ১, </a:t>
            </a:r>
            <a:r>
              <a:rPr lang="en-US" sz="3200" dirty="0" err="1" smtClean="0">
                <a:latin typeface="NikoshBAN" pitchFamily="2" charset="0"/>
                <a:cs typeface="NikoshBAN" pitchFamily="2" charset="0"/>
              </a:rPr>
              <a:t>আনুষ্ঠানিক</a:t>
            </a:r>
            <a:r>
              <a:rPr lang="en-US" sz="3200" dirty="0" smtClean="0">
                <a:latin typeface="NikoshBAN" pitchFamily="2" charset="0"/>
                <a:cs typeface="NikoshBAN" pitchFamily="2" charset="0"/>
              </a:rPr>
              <a:t> ২, </a:t>
            </a:r>
            <a:r>
              <a:rPr lang="en-US" sz="3200" dirty="0" err="1" smtClean="0">
                <a:latin typeface="NikoshBAN" pitchFamily="2" charset="0"/>
                <a:cs typeface="NikoshBAN" pitchFamily="2" charset="0"/>
              </a:rPr>
              <a:t>অনুষ্ঠানিক</a:t>
            </a:r>
            <a:r>
              <a:rPr lang="en-US" sz="32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jpg"/>
          <p:cNvPicPr>
            <a:picLocks noChangeAspect="1"/>
          </p:cNvPicPr>
          <p:nvPr/>
        </p:nvPicPr>
        <p:blipFill>
          <a:blip r:embed="rId2"/>
          <a:stretch>
            <a:fillRect/>
          </a:stretch>
        </p:blipFill>
        <p:spPr>
          <a:xfrm>
            <a:off x="-18" y="-2"/>
            <a:ext cx="9043585" cy="6858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descr="0.jpg"/>
          <p:cNvPicPr>
            <a:picLocks noChangeAspect="1"/>
          </p:cNvPicPr>
          <p:nvPr/>
        </p:nvPicPr>
        <p:blipFill>
          <a:blip r:embed="rId3"/>
          <a:stretch>
            <a:fillRect/>
          </a:stretch>
        </p:blipFill>
        <p:spPr>
          <a:xfrm>
            <a:off x="0" y="0"/>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descr="0.jpg"/>
          <p:cNvPicPr>
            <a:picLocks noChangeAspect="1"/>
          </p:cNvPicPr>
          <p:nvPr/>
        </p:nvPicPr>
        <p:blipFill>
          <a:blip r:embed="rId3"/>
          <a:stretch>
            <a:fillRect/>
          </a:stretch>
        </p:blipFill>
        <p:spPr>
          <a:xfrm>
            <a:off x="0" y="1752600"/>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0.jpg"/>
          <p:cNvPicPr>
            <a:picLocks noChangeAspect="1"/>
          </p:cNvPicPr>
          <p:nvPr/>
        </p:nvPicPr>
        <p:blipFill>
          <a:blip r:embed="rId3"/>
          <a:stretch>
            <a:fillRect/>
          </a:stretch>
        </p:blipFill>
        <p:spPr>
          <a:xfrm>
            <a:off x="0" y="3581400"/>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0.jpg"/>
          <p:cNvPicPr>
            <a:picLocks noChangeAspect="1"/>
          </p:cNvPicPr>
          <p:nvPr/>
        </p:nvPicPr>
        <p:blipFill>
          <a:blip r:embed="rId3"/>
          <a:stretch>
            <a:fillRect/>
          </a:stretch>
        </p:blipFill>
        <p:spPr>
          <a:xfrm>
            <a:off x="0" y="5410201"/>
            <a:ext cx="2619375" cy="1447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0.jpg"/>
          <p:cNvPicPr>
            <a:picLocks noChangeAspect="1"/>
          </p:cNvPicPr>
          <p:nvPr/>
        </p:nvPicPr>
        <p:blipFill>
          <a:blip r:embed="rId3"/>
          <a:stretch>
            <a:fillRect/>
          </a:stretch>
        </p:blipFill>
        <p:spPr>
          <a:xfrm>
            <a:off x="6248400" y="228600"/>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0.jpg"/>
          <p:cNvPicPr>
            <a:picLocks noChangeAspect="1"/>
          </p:cNvPicPr>
          <p:nvPr/>
        </p:nvPicPr>
        <p:blipFill>
          <a:blip r:embed="rId3"/>
          <a:stretch>
            <a:fillRect/>
          </a:stretch>
        </p:blipFill>
        <p:spPr>
          <a:xfrm>
            <a:off x="6172200" y="1981200"/>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0.jpg"/>
          <p:cNvPicPr>
            <a:picLocks noChangeAspect="1"/>
          </p:cNvPicPr>
          <p:nvPr/>
        </p:nvPicPr>
        <p:blipFill>
          <a:blip r:embed="rId3"/>
          <a:stretch>
            <a:fillRect/>
          </a:stretch>
        </p:blipFill>
        <p:spPr>
          <a:xfrm>
            <a:off x="6172200" y="3657600"/>
            <a:ext cx="2619375"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0.jpg"/>
          <p:cNvPicPr>
            <a:picLocks noChangeAspect="1"/>
          </p:cNvPicPr>
          <p:nvPr/>
        </p:nvPicPr>
        <p:blipFill>
          <a:blip r:embed="rId3"/>
          <a:stretch>
            <a:fillRect/>
          </a:stretch>
        </p:blipFill>
        <p:spPr>
          <a:xfrm>
            <a:off x="6172200" y="5410200"/>
            <a:ext cx="2619375" cy="1447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r>
              <a:rPr lang="bn-IN" sz="3200" dirty="0" smtClean="0">
                <a:latin typeface="NikoshBAN" pitchFamily="2" charset="0"/>
                <a:cs typeface="NikoshBAN" pitchFamily="2" charset="0"/>
              </a:rPr>
              <a:t>                                  **২**</a:t>
            </a:r>
            <a:endParaRPr lang="en-US" sz="3200" dirty="0">
              <a:latin typeface="NikoshBAN" pitchFamily="2" charset="0"/>
              <a:cs typeface="NikoshBAN" pitchFamily="2" charset="0"/>
            </a:endParaRPr>
          </a:p>
        </p:txBody>
      </p:sp>
      <p:pic>
        <p:nvPicPr>
          <p:cNvPr id="5" name="Picture 4" descr="ো.jpg"/>
          <p:cNvPicPr>
            <a:picLocks noChangeAspect="1"/>
          </p:cNvPicPr>
          <p:nvPr/>
        </p:nvPicPr>
        <p:blipFill>
          <a:blip r:embed="rId2"/>
          <a:stretch>
            <a:fillRect/>
          </a:stretch>
        </p:blipFill>
        <p:spPr>
          <a:xfrm>
            <a:off x="0" y="0"/>
            <a:ext cx="9103360" cy="403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26.jpg"/>
          <p:cNvPicPr>
            <a:picLocks noChangeAspect="1"/>
          </p:cNvPicPr>
          <p:nvPr/>
        </p:nvPicPr>
        <p:blipFill>
          <a:blip r:embed="rId3"/>
          <a:stretch>
            <a:fillRect/>
          </a:stretch>
        </p:blipFill>
        <p:spPr>
          <a:xfrm>
            <a:off x="0" y="4023360"/>
            <a:ext cx="9144000" cy="2834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0" y="4795897"/>
            <a:ext cx="9144000" cy="2062103"/>
          </a:xfrm>
          <a:prstGeom prst="rect">
            <a:avLst/>
          </a:prstGeom>
        </p:spPr>
        <p:txBody>
          <a:bodyPr wrap="square">
            <a:spAutoFit/>
          </a:bodyPr>
          <a:lstStyle/>
          <a:p>
            <a:r>
              <a:rPr lang="bn-IN" sz="3200" dirty="0" smtClean="0"/>
              <a:t>ইউএনএফপিএর তথ্য মোতাবেক, যে সকল কারণ সমূহ বাল্যবিবাহের জন্য দায়ী তার মধ্যে রয়েছে দারিদ্র্য এবং অর্থনৈতিক অস্থিতিশীলতা; লিঙ্গ বৈষম্য; জমি-জমা বা সম্পদের চুক্তি; পরিবারে</a:t>
            </a:r>
            <a:r>
              <a:rPr lang="en-US" sz="3200" dirty="0" smtClean="0"/>
              <a:t>a</a:t>
            </a:r>
            <a:r>
              <a:rPr lang="bn-IN" sz="3200" dirty="0" smtClean="0"/>
              <a:t>র সম্মান রক্ষা; প্রচলিত প্রথা বা চর্চা; এবং নিরাপত্তাহীনতা, বিশেষত যুদ্ধ, দুর্ভিক্ষ বা মহামারীর সময়।</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2"/>
          <a:stretch>
            <a:fillRect/>
          </a:stretch>
        </p:blipFill>
        <p:spPr>
          <a:xfrm>
            <a:off x="123396" y="3200400"/>
            <a:ext cx="9020604" cy="4206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t.jpg"/>
          <p:cNvPicPr>
            <a:picLocks noChangeAspect="1"/>
          </p:cNvPicPr>
          <p:nvPr/>
        </p:nvPicPr>
        <p:blipFill>
          <a:blip r:embed="rId3"/>
          <a:stretch>
            <a:fillRect/>
          </a:stretch>
        </p:blipFill>
        <p:spPr>
          <a:xfrm>
            <a:off x="0" y="0"/>
            <a:ext cx="9144000" cy="3238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2209800" y="0"/>
            <a:ext cx="4114800" cy="2554545"/>
          </a:xfrm>
          <a:prstGeom prst="rect">
            <a:avLst/>
          </a:prstGeom>
          <a:noFill/>
        </p:spPr>
        <p:txBody>
          <a:bodyPr wrap="square" rtlCol="0">
            <a:spAutoFit/>
          </a:bodyPr>
          <a:lstStyle/>
          <a:p>
            <a:r>
              <a:rPr lang="bn-IN" sz="3200" dirty="0" smtClean="0">
                <a:latin typeface="NikoshBAN" pitchFamily="2" charset="0"/>
                <a:cs typeface="NikoshBAN" pitchFamily="2" charset="0"/>
              </a:rPr>
              <a:t>                                    জোড়ায় কাজঃ-</a:t>
            </a:r>
          </a:p>
          <a:p>
            <a:r>
              <a:rPr lang="bn-IN" sz="3200" dirty="0" smtClean="0">
                <a:latin typeface="NikoshBAN" pitchFamily="2" charset="0"/>
                <a:cs typeface="NikoshBAN" pitchFamily="2" charset="0"/>
              </a:rPr>
              <a:t>১,</a:t>
            </a:r>
            <a:r>
              <a:rPr lang="bn-IN" sz="3200" dirty="0" smtClean="0"/>
              <a:t> যে সকল কারণ সমূহ বাল্যবিবাহের জন্য দায়ী তার একটি তালিকা তৈরী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stretch>
            <a:fillRect/>
          </a:stretch>
        </p:blipFill>
        <p:spPr>
          <a:xfrm>
            <a:off x="-29" y="0"/>
            <a:ext cx="9090828"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1"/>
          <p:cNvSpPr txBox="1"/>
          <p:nvPr/>
        </p:nvSpPr>
        <p:spPr>
          <a:xfrm>
            <a:off x="228600" y="4457343"/>
            <a:ext cx="8915400" cy="2400657"/>
          </a:xfrm>
          <a:prstGeom prst="rect">
            <a:avLst/>
          </a:prstGeom>
          <a:solidFill>
            <a:schemeClr val="accent2">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3200" dirty="0" smtClean="0">
                <a:latin typeface="NikoshBAN" pitchFamily="2" charset="0"/>
                <a:cs typeface="NikoshBAN" pitchFamily="2" charset="0"/>
              </a:rPr>
              <a:t>         </a:t>
            </a:r>
            <a:r>
              <a:rPr lang="bn-IN" sz="3200" dirty="0" smtClean="0">
                <a:latin typeface="NikoshBAN" pitchFamily="2" charset="0"/>
                <a:cs typeface="NikoshBAN" pitchFamily="2" charset="0"/>
              </a:rPr>
              <a:t>১০৭টি বাল্যবিবাহ প্রতিরোধ করেছে সাজেদা আক্তার। বরগুনা সদর । বুড়িচড় উপজেলা  মাইডা গ্রাম বাড়ি।   বরগুনা সরকারী মহিলা কলেজের  দ্বাদশ শ্রেণির ছাত্রী।</a:t>
            </a:r>
          </a:p>
          <a:p>
            <a:endParaRPr lang="en-US" sz="5400" dirty="0">
              <a:latin typeface="NikoshBAN" pitchFamily="2" charset="0"/>
              <a:cs typeface="NikoshBA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a:stretch>
            <a:fillRect/>
          </a:stretch>
        </p:blipFill>
        <p:spPr>
          <a:xfrm>
            <a:off x="0" y="0"/>
            <a:ext cx="9111736"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r>
              <a:rPr lang="bn-IN" sz="3200" dirty="0" smtClean="0">
                <a:latin typeface="NikoshBAN" pitchFamily="2" charset="0"/>
                <a:cs typeface="NikoshBAN" pitchFamily="2" charset="0"/>
              </a:rPr>
              <a:t>                                         **৩**</a:t>
            </a:r>
            <a:endParaRPr lang="en-US" sz="3200" dirty="0">
              <a:latin typeface="NikoshBAN" pitchFamily="2" charset="0"/>
              <a:cs typeface="NikoshBAN" pitchFamily="2" charset="0"/>
            </a:endParaRPr>
          </a:p>
        </p:txBody>
      </p:sp>
      <p:pic>
        <p:nvPicPr>
          <p:cNvPr id="4" name="Picture 3" descr="12.jpg"/>
          <p:cNvPicPr>
            <a:picLocks noChangeAspect="1"/>
          </p:cNvPicPr>
          <p:nvPr/>
        </p:nvPicPr>
        <p:blipFill>
          <a:blip r:embed="rId2"/>
          <a:stretch>
            <a:fillRect/>
          </a:stretch>
        </p:blipFill>
        <p:spPr>
          <a:xfrm>
            <a:off x="0" y="0"/>
            <a:ext cx="9144000" cy="381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11.jpg"/>
          <p:cNvPicPr>
            <a:picLocks noChangeAspect="1"/>
          </p:cNvPicPr>
          <p:nvPr/>
        </p:nvPicPr>
        <p:blipFill>
          <a:blip r:embed="rId3"/>
          <a:stretch>
            <a:fillRect/>
          </a:stretch>
        </p:blipFill>
        <p:spPr>
          <a:xfrm rot="16200000">
            <a:off x="3086100" y="800100"/>
            <a:ext cx="2971800" cy="9143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0" y="4303455"/>
            <a:ext cx="9144000" cy="2554545"/>
          </a:xfrm>
          <a:prstGeom prst="rect">
            <a:avLst/>
          </a:prstGeom>
          <a:solidFill>
            <a:schemeClr val="bg1"/>
          </a:solidFill>
        </p:spPr>
        <p:txBody>
          <a:bodyPr wrap="square">
            <a:spAutoFit/>
          </a:bodyPr>
          <a:lstStyle/>
          <a:p>
            <a:r>
              <a:rPr lang="bn-IN" sz="3200" dirty="0" smtClean="0"/>
              <a:t>বিশ্ব স্বাস্থ্য সংস্থার পরামর্শ অনুযায়ী, বাল্যবিবাহ রোধে প্রধান উপায় হল নারীদের শিক্ষা অর্জন, বিবাহের ন্যুনতম বয়স সংক্রান্ত আইন কার্যকরণ এবং অভিভাবকদের বাল্যবিবাহের ঝুঁকি সম্পর্কে অবগত করা। বিভিন্ন পদক্ষেপের মধ্যে রয়েছে নারীর ক্ষমতায়ন, বাল্যবিবাহের সংশ্লিষ্ট ঝুঁকি সম্পর্কে অভিভাবকদের অবহিত করা, সমাজের দৃষ্টিভঙ্গি বদলানো,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jpg"/>
          <p:cNvPicPr>
            <a:picLocks noChangeAspect="1"/>
          </p:cNvPicPr>
          <p:nvPr/>
        </p:nvPicPr>
        <p:blipFill>
          <a:blip r:embed="rId2"/>
          <a:stretch>
            <a:fillRect/>
          </a:stretch>
        </p:blipFill>
        <p:spPr>
          <a:xfrm>
            <a:off x="97808" y="2209800"/>
            <a:ext cx="9046192" cy="4648200"/>
          </a:xfrm>
          <a:prstGeom prst="rect">
            <a:avLst/>
          </a:prstGeom>
        </p:spPr>
      </p:pic>
      <p:pic>
        <p:nvPicPr>
          <p:cNvPr id="5" name="Picture 4" descr="21.jpg"/>
          <p:cNvPicPr>
            <a:picLocks noChangeAspect="1"/>
          </p:cNvPicPr>
          <p:nvPr/>
        </p:nvPicPr>
        <p:blipFill>
          <a:blip r:embed="rId3"/>
          <a:stretch>
            <a:fillRect/>
          </a:stretch>
        </p:blipFill>
        <p:spPr>
          <a:xfrm>
            <a:off x="0" y="0"/>
            <a:ext cx="9144000" cy="2133600"/>
          </a:xfrm>
          <a:prstGeom prst="rect">
            <a:avLst/>
          </a:prstGeom>
        </p:spPr>
      </p:pic>
      <p:sp>
        <p:nvSpPr>
          <p:cNvPr id="6" name="TextBox 5"/>
          <p:cNvSpPr txBox="1"/>
          <p:nvPr/>
        </p:nvSpPr>
        <p:spPr>
          <a:xfrm>
            <a:off x="0" y="0"/>
            <a:ext cx="9144000" cy="1077218"/>
          </a:xfrm>
          <a:prstGeom prst="rect">
            <a:avLst/>
          </a:prstGeom>
          <a:solidFill>
            <a:schemeClr val="bg1"/>
          </a:solidFill>
        </p:spPr>
        <p:txBody>
          <a:bodyPr wrap="square" rtlCol="0">
            <a:spAutoFit/>
          </a:bodyPr>
          <a:lstStyle/>
          <a:p>
            <a:r>
              <a:rPr lang="bn-IN" sz="3200" dirty="0" smtClean="0">
                <a:latin typeface="NikoshBAN" pitchFamily="2" charset="0"/>
                <a:cs typeface="NikoshBAN" pitchFamily="2" charset="0"/>
              </a:rPr>
              <a:t>                                      দলগত কাজঃ-</a:t>
            </a:r>
          </a:p>
          <a:p>
            <a:r>
              <a:rPr lang="bn-IN" sz="3200" dirty="0" smtClean="0">
                <a:latin typeface="NikoshBAN" pitchFamily="2" charset="0"/>
                <a:cs typeface="NikoshBAN" pitchFamily="2" charset="0"/>
              </a:rPr>
              <a:t>১,</a:t>
            </a:r>
            <a:r>
              <a:rPr lang="bn-IN" sz="3200" dirty="0" smtClean="0"/>
              <a:t> বাল্যবিবাহ রোধে প্রধান উপায় গুলো বর্ণনা কর।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inus 2"/>
          <p:cNvSpPr/>
          <p:nvPr/>
        </p:nvSpPr>
        <p:spPr>
          <a:xfrm>
            <a:off x="5105400" y="1143000"/>
            <a:ext cx="1676400" cy="914400"/>
          </a:xfrm>
          <a:prstGeom prst="mathMinus">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inus 3"/>
          <p:cNvSpPr/>
          <p:nvPr/>
        </p:nvSpPr>
        <p:spPr>
          <a:xfrm>
            <a:off x="3429000" y="1219200"/>
            <a:ext cx="914400" cy="533400"/>
          </a:xfrm>
          <a:prstGeom prst="mathMin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1.jpg"/>
          <p:cNvPicPr>
            <a:picLocks noChangeAspect="1"/>
          </p:cNvPicPr>
          <p:nvPr/>
        </p:nvPicPr>
        <p:blipFill>
          <a:blip r:embed="rId2"/>
          <a:stretch>
            <a:fillRect/>
          </a:stretch>
        </p:blipFill>
        <p:spPr>
          <a:xfrm>
            <a:off x="0" y="-1"/>
            <a:ext cx="9192286" cy="6766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0" y="2057400"/>
            <a:ext cx="9144000" cy="4031873"/>
          </a:xfrm>
          <a:prstGeom prst="rect">
            <a:avLst/>
          </a:prstGeom>
          <a:noFill/>
        </p:spPr>
        <p:txBody>
          <a:bodyPr wrap="square" rtlCol="0">
            <a:spAutoFit/>
          </a:bodyPr>
          <a:lstStyle/>
          <a:p>
            <a:r>
              <a:rPr lang="bn-IN" sz="3200" dirty="0" smtClean="0">
                <a:latin typeface="NikoshBAN" pitchFamily="2" charset="0"/>
                <a:cs typeface="NikoshBAN" pitchFamily="2" charset="0"/>
              </a:rPr>
              <a:t>                                      পাঠমূল্যায়ণঃ-</a:t>
            </a:r>
          </a:p>
          <a:p>
            <a:r>
              <a:rPr lang="bn-IN" sz="3200" dirty="0" smtClean="0">
                <a:latin typeface="NikoshBAN" pitchFamily="2" charset="0"/>
                <a:cs typeface="NikoshBAN" pitchFamily="2" charset="0"/>
              </a:rPr>
              <a:t>১, বাল্যবিবাহ কী?</a:t>
            </a:r>
          </a:p>
          <a:p>
            <a:r>
              <a:rPr lang="bn-IN" sz="3200" dirty="0" smtClean="0">
                <a:latin typeface="NikoshBAN" pitchFamily="2" charset="0"/>
                <a:cs typeface="NikoshBAN" pitchFamily="2" charset="0"/>
              </a:rPr>
              <a:t>২,বাল্যবিবাহের কারণ। ক) দারিদ্র খ) অশিক্ষত গ) অসচেতন ঘ) শিক্ষিত</a:t>
            </a:r>
          </a:p>
          <a:p>
            <a:r>
              <a:rPr lang="bn-IN" sz="3200" dirty="0" smtClean="0">
                <a:latin typeface="NikoshBAN" pitchFamily="2" charset="0"/>
                <a:cs typeface="NikoshBAN" pitchFamily="2" charset="0"/>
              </a:rPr>
              <a:t>৩, </a:t>
            </a:r>
            <a:r>
              <a:rPr lang="bn-IN" sz="3200" dirty="0" smtClean="0"/>
              <a:t>বাল্যবিবাহ রোধে প্রধান উপায় হল। ক) নারী শিক্ষা,খ)কর্মমুখী গ)</a:t>
            </a:r>
          </a:p>
          <a:p>
            <a:r>
              <a:rPr lang="bn-IN" sz="3200" dirty="0" smtClean="0">
                <a:latin typeface="NikoshBAN" pitchFamily="2" charset="0"/>
                <a:cs typeface="NikoshBAN" pitchFamily="2" charset="0"/>
              </a:rPr>
              <a:t> জ্ঞান সম্পন্ন ঘ) অর্ধশিক্ষিত</a:t>
            </a:r>
            <a:r>
              <a:rPr lang="bn-IN" sz="3200" dirty="0" smtClean="0">
                <a:latin typeface="NikoshBAN" pitchFamily="2" charset="0"/>
                <a:cs typeface="NikoshBAN" pitchFamily="2" charset="0"/>
              </a:rPr>
              <a:t>,</a:t>
            </a:r>
          </a:p>
          <a:p>
            <a:r>
              <a:rPr lang="bn-IN" sz="3200" dirty="0" smtClean="0">
                <a:latin typeface="NikoshBAN" pitchFamily="2" charset="0"/>
                <a:cs typeface="NikoshBAN" pitchFamily="2" charset="0"/>
              </a:rPr>
              <a:t>৪, ১০৭টি বাল্যবিবাহ প্রতিরোধ করেছে কে? ক) রিক্তা আক্তার, খ) সাথী আক্তার ,গ) সাজেদা আক্তার, ঘ) মনি আক্তার।</a:t>
            </a:r>
            <a:endParaRPr lang="bn-IN" sz="3200" dirty="0" smtClean="0">
              <a:latin typeface="NikoshBAN" pitchFamily="2" charset="0"/>
              <a:cs typeface="NikoshBAN" pitchFamily="2" charset="0"/>
            </a:endParaRPr>
          </a:p>
          <a:p>
            <a:endParaRPr lang="en-US" sz="3200" dirty="0">
              <a:latin typeface="NikoshBAN" pitchFamily="2" charset="0"/>
              <a:cs typeface="NikoshBAN" pitchFamily="2" charset="0"/>
            </a:endParaRPr>
          </a:p>
        </p:txBody>
      </p:sp>
      <p:sp>
        <p:nvSpPr>
          <p:cNvPr id="7" name="Minus 6"/>
          <p:cNvSpPr/>
          <p:nvPr/>
        </p:nvSpPr>
        <p:spPr>
          <a:xfrm>
            <a:off x="3200400" y="3200400"/>
            <a:ext cx="1143000" cy="609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5105400" y="3886200"/>
            <a:ext cx="1828800" cy="533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36.jpg"/>
          <p:cNvPicPr>
            <a:picLocks noChangeAspect="1"/>
          </p:cNvPicPr>
          <p:nvPr/>
        </p:nvPicPr>
        <p:blipFill>
          <a:blip r:embed="rId3"/>
          <a:stretch>
            <a:fillRect/>
          </a:stretch>
        </p:blipFill>
        <p:spPr>
          <a:xfrm>
            <a:off x="7086600" y="5943600"/>
            <a:ext cx="2057400" cy="91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36.jpg"/>
          <p:cNvPicPr>
            <a:picLocks noChangeAspect="1"/>
          </p:cNvPicPr>
          <p:nvPr/>
        </p:nvPicPr>
        <p:blipFill>
          <a:blip r:embed="rId3"/>
          <a:stretch>
            <a:fillRect/>
          </a:stretch>
        </p:blipFill>
        <p:spPr>
          <a:xfrm>
            <a:off x="0" y="0"/>
            <a:ext cx="2133600" cy="91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6.jpg"/>
          <p:cNvPicPr>
            <a:picLocks noChangeAspect="1"/>
          </p:cNvPicPr>
          <p:nvPr/>
        </p:nvPicPr>
        <p:blipFill>
          <a:blip r:embed="rId4"/>
          <a:stretch>
            <a:fillRect/>
          </a:stretch>
        </p:blipFill>
        <p:spPr>
          <a:xfrm>
            <a:off x="0" y="5867400"/>
            <a:ext cx="2282024" cy="956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6.jpg"/>
          <p:cNvPicPr>
            <a:picLocks noChangeAspect="1"/>
          </p:cNvPicPr>
          <p:nvPr/>
        </p:nvPicPr>
        <p:blipFill>
          <a:blip r:embed="rId4"/>
          <a:stretch>
            <a:fillRect/>
          </a:stretch>
        </p:blipFill>
        <p:spPr>
          <a:xfrm>
            <a:off x="6861976" y="0"/>
            <a:ext cx="2282024" cy="9563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descr="2.jpg"/>
          <p:cNvPicPr>
            <a:picLocks noChangeAspect="1"/>
          </p:cNvPicPr>
          <p:nvPr/>
        </p:nvPicPr>
        <p:blipFill>
          <a:blip r:embed="rId5"/>
          <a:stretch>
            <a:fillRect/>
          </a:stretch>
        </p:blipFill>
        <p:spPr>
          <a:xfrm>
            <a:off x="3276600" y="0"/>
            <a:ext cx="3048000" cy="1714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Minus 13"/>
          <p:cNvSpPr/>
          <p:nvPr/>
        </p:nvSpPr>
        <p:spPr>
          <a:xfrm>
            <a:off x="1371600" y="5257800"/>
            <a:ext cx="2209800" cy="457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jpg"/>
          <p:cNvPicPr>
            <a:picLocks noChangeAspect="1"/>
          </p:cNvPicPr>
          <p:nvPr/>
        </p:nvPicPr>
        <p:blipFill>
          <a:blip r:embed="rId2"/>
          <a:stretch>
            <a:fillRect/>
          </a:stretch>
        </p:blipFill>
        <p:spPr>
          <a:xfrm>
            <a:off x="0" y="0"/>
            <a:ext cx="9144000" cy="198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5.jpg"/>
          <p:cNvPicPr>
            <a:picLocks noChangeAspect="1"/>
          </p:cNvPicPr>
          <p:nvPr/>
        </p:nvPicPr>
        <p:blipFill>
          <a:blip r:embed="rId3"/>
          <a:stretch>
            <a:fillRect/>
          </a:stretch>
        </p:blipFill>
        <p:spPr>
          <a:xfrm>
            <a:off x="0" y="1981200"/>
            <a:ext cx="9151797" cy="5120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2.jpg"/>
          <p:cNvPicPr>
            <a:picLocks noChangeAspect="1"/>
          </p:cNvPicPr>
          <p:nvPr/>
        </p:nvPicPr>
        <p:blipFill>
          <a:blip r:embed="rId4"/>
          <a:stretch>
            <a:fillRect/>
          </a:stretch>
        </p:blipFill>
        <p:spPr>
          <a:xfrm>
            <a:off x="-7797" y="-304800"/>
            <a:ext cx="9151797" cy="716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1676400" y="4919008"/>
            <a:ext cx="7467600" cy="1323439"/>
          </a:xfrm>
          <a:prstGeom prst="rect">
            <a:avLst/>
          </a:prstGeom>
          <a:noFill/>
        </p:spPr>
        <p:txBody>
          <a:bodyPr wrap="square" rtlCol="0">
            <a:spAutoFit/>
          </a:bodyPr>
          <a:lstStyle/>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বাড়ির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r>
              <a:rPr lang="en-US" sz="4000" dirty="0" smtClean="0">
                <a:latin typeface="NikoshBAN" pitchFamily="2" charset="0"/>
                <a:cs typeface="NikoshBAN" pitchFamily="2" charset="0"/>
              </a:rPr>
              <a:t>,</a:t>
            </a:r>
          </a:p>
          <a:p>
            <a:r>
              <a:rPr lang="en-US" sz="4000" dirty="0" err="1" smtClean="0">
                <a:latin typeface="NikoshBAN" pitchFamily="2" charset="0"/>
                <a:cs typeface="NikoshBAN" pitchFamily="2" charset="0"/>
              </a:rPr>
              <a:t>বাল্যবিবাহ</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প্রতিরোধে</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করণীয়</a:t>
            </a:r>
            <a:r>
              <a:rPr lang="en-US" sz="4000" dirty="0" smtClean="0">
                <a:latin typeface="NikoshBAN" pitchFamily="2" charset="0"/>
                <a:cs typeface="NikoshBAN" pitchFamily="2" charset="0"/>
              </a:rPr>
              <a:t>। (১৫ </a:t>
            </a:r>
            <a:r>
              <a:rPr lang="en-US" sz="4000" dirty="0" err="1" smtClean="0">
                <a:latin typeface="NikoshBAN" pitchFamily="2" charset="0"/>
                <a:cs typeface="NikoshBAN" pitchFamily="2" charset="0"/>
              </a:rPr>
              <a:t>বাক্য</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পরিচিতিঃ-</a:t>
            </a:r>
            <a:endParaRPr lang="en-US" sz="3200" dirty="0">
              <a:latin typeface="NikoshBAN" pitchFamily="2" charset="0"/>
              <a:cs typeface="NikoshBAN" pitchFamily="2" charset="0"/>
            </a:endParaRPr>
          </a:p>
        </p:txBody>
      </p:sp>
      <p:sp>
        <p:nvSpPr>
          <p:cNvPr id="3" name="TextBox 7"/>
          <p:cNvSpPr txBox="1"/>
          <p:nvPr/>
        </p:nvSpPr>
        <p:spPr>
          <a:xfrm>
            <a:off x="762000" y="3048000"/>
            <a:ext cx="8001000" cy="31700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itchFamily="2" charset="0"/>
                <a:cs typeface="NikoshBAN" pitchFamily="2" charset="0"/>
              </a:rPr>
              <a:t>মো;আল আমিন হক          শ্রেণিঃ</a:t>
            </a:r>
            <a:r>
              <a:rPr lang="en-US" sz="4000" dirty="0" smtClean="0">
                <a:latin typeface="NikoshBAN" pitchFamily="2" charset="0"/>
                <a:cs typeface="NikoshBAN" pitchFamily="2" charset="0"/>
              </a:rPr>
              <a:t>৯</a:t>
            </a:r>
            <a:r>
              <a:rPr lang="bn-IN" sz="4000" dirty="0" smtClean="0">
                <a:latin typeface="NikoshBAN" pitchFamily="2" charset="0"/>
                <a:cs typeface="NikoshBAN" pitchFamily="2" charset="0"/>
              </a:rPr>
              <a:t>ম</a:t>
            </a:r>
          </a:p>
          <a:p>
            <a:r>
              <a:rPr lang="bn-IN" sz="4000" dirty="0" smtClean="0">
                <a:latin typeface="NikoshBAN" pitchFamily="2" charset="0"/>
                <a:cs typeface="NikoshBAN" pitchFamily="2" charset="0"/>
              </a:rPr>
              <a:t>সহকারী শিক্ষক                বিষয়ঃ</a:t>
            </a:r>
            <a:r>
              <a:rPr lang="en-US" sz="4000" dirty="0" smtClean="0">
                <a:latin typeface="NikoshBAN" pitchFamily="2" charset="0"/>
                <a:cs typeface="NikoshBAN" pitchFamily="2" charset="0"/>
              </a:rPr>
              <a:t> ২য়</a:t>
            </a:r>
            <a:r>
              <a:rPr lang="bn-IN" sz="4000" dirty="0" smtClean="0">
                <a:latin typeface="NikoshBAN" pitchFamily="2" charset="0"/>
                <a:cs typeface="NikoshBAN" pitchFamily="2" charset="0"/>
              </a:rPr>
              <a:t> </a:t>
            </a:r>
          </a:p>
          <a:p>
            <a:r>
              <a:rPr lang="bn-IN" sz="4000" dirty="0" smtClean="0">
                <a:latin typeface="NikoshBAN" pitchFamily="2" charset="0"/>
                <a:cs typeface="NikoshBAN" pitchFamily="2" charset="0"/>
              </a:rPr>
              <a:t>গোয়াল পাড়া উচ্চবি</a:t>
            </a:r>
            <a:r>
              <a:rPr lang="en-US" sz="4000" dirty="0" err="1" smtClean="0">
                <a:latin typeface="NikoshBAN" pitchFamily="2" charset="0"/>
                <a:cs typeface="NikoshBAN" pitchFamily="2" charset="0"/>
              </a:rPr>
              <a:t>দ্যালয়</a:t>
            </a:r>
            <a:r>
              <a:rPr lang="en-US" sz="4000" dirty="0" smtClean="0">
                <a:latin typeface="NikoshBAN" pitchFamily="2" charset="0"/>
                <a:cs typeface="NikoshBAN" pitchFamily="2" charset="0"/>
              </a:rPr>
              <a:t>  ,  </a:t>
            </a:r>
            <a:r>
              <a:rPr lang="en-US" sz="4000" dirty="0" err="1" smtClean="0">
                <a:latin typeface="NikoshBAN" pitchFamily="2" charset="0"/>
                <a:cs typeface="NikoshBAN" pitchFamily="2" charset="0"/>
              </a:rPr>
              <a:t>অনুচ্ছেদ</a:t>
            </a:r>
            <a:r>
              <a:rPr lang="en-US" sz="4000" dirty="0" smtClean="0">
                <a:latin typeface="NikoshBAN" pitchFamily="2" charset="0"/>
                <a:cs typeface="NikoshBAN" pitchFamily="2" charset="0"/>
              </a:rPr>
              <a:t>              </a:t>
            </a:r>
          </a:p>
          <a:p>
            <a:r>
              <a:rPr lang="en-US" sz="4000" dirty="0" err="1" smtClean="0">
                <a:latin typeface="NikoshBAN" pitchFamily="2" charset="0"/>
                <a:cs typeface="NikoshBAN" pitchFamily="2" charset="0"/>
              </a:rPr>
              <a:t>ঠাকুরগাঁও</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সদর</a:t>
            </a:r>
            <a:r>
              <a:rPr lang="en-US" sz="4000" dirty="0" smtClean="0">
                <a:latin typeface="NikoshBAN" pitchFamily="2" charset="0"/>
                <a:cs typeface="NikoshBAN" pitchFamily="2" charset="0"/>
              </a:rPr>
              <a:t>।</a:t>
            </a:r>
          </a:p>
          <a:p>
            <a:r>
              <a:rPr lang="en-US" sz="4000" dirty="0" smtClean="0">
                <a:latin typeface="NikoshBAN" pitchFamily="2" charset="0"/>
                <a:cs typeface="NikoshBAN" pitchFamily="2" charset="0"/>
              </a:rPr>
              <a:t>০১৭৩৫৮২২০৭৯</a:t>
            </a:r>
            <a:endParaRPr lang="bn-IN" sz="4000" dirty="0" smtClean="0">
              <a:latin typeface="NikoshBAN" pitchFamily="2" charset="0"/>
              <a:cs typeface="NikoshBAN" pitchFamily="2" charset="0"/>
            </a:endParaRPr>
          </a:p>
        </p:txBody>
      </p:sp>
      <p:pic>
        <p:nvPicPr>
          <p:cNvPr id="4" name="Picture 3" descr="IMG_20170525_092504.jpg"/>
          <p:cNvPicPr>
            <a:picLocks noChangeAspect="1"/>
          </p:cNvPicPr>
          <p:nvPr/>
        </p:nvPicPr>
        <p:blipFill>
          <a:blip r:embed="rId2"/>
          <a:stretch>
            <a:fillRect/>
          </a:stretch>
        </p:blipFill>
        <p:spPr>
          <a:xfrm>
            <a:off x="457200" y="762000"/>
            <a:ext cx="2661553" cy="2103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1.jpg"/>
          <p:cNvPicPr>
            <a:picLocks noChangeAspect="1"/>
          </p:cNvPicPr>
          <p:nvPr/>
        </p:nvPicPr>
        <p:blipFill>
          <a:blip r:embed="rId3"/>
          <a:stretch>
            <a:fillRect/>
          </a:stretch>
        </p:blipFill>
        <p:spPr>
          <a:xfrm>
            <a:off x="5410200" y="990600"/>
            <a:ext cx="2934032"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jpg"/>
          <p:cNvPicPr>
            <a:picLocks noChangeAspect="1"/>
          </p:cNvPicPr>
          <p:nvPr/>
        </p:nvPicPr>
        <p:blipFill>
          <a:blip r:embed="rId4"/>
          <a:stretch>
            <a:fillRect/>
          </a:stretch>
        </p:blipFill>
        <p:spPr>
          <a:xfrm>
            <a:off x="8170132" y="5852160"/>
            <a:ext cx="973868"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2.jpg"/>
          <p:cNvPicPr>
            <a:picLocks noChangeAspect="1"/>
          </p:cNvPicPr>
          <p:nvPr/>
        </p:nvPicPr>
        <p:blipFill>
          <a:blip r:embed="rId4"/>
          <a:stretch>
            <a:fillRect/>
          </a:stretch>
        </p:blipFill>
        <p:spPr>
          <a:xfrm>
            <a:off x="8170132" y="0"/>
            <a:ext cx="973868"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2.jpg"/>
          <p:cNvPicPr>
            <a:picLocks noChangeAspect="1"/>
          </p:cNvPicPr>
          <p:nvPr/>
        </p:nvPicPr>
        <p:blipFill>
          <a:blip r:embed="rId4"/>
          <a:stretch>
            <a:fillRect/>
          </a:stretch>
        </p:blipFill>
        <p:spPr>
          <a:xfrm>
            <a:off x="0" y="5852160"/>
            <a:ext cx="973868"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2.jpg"/>
          <p:cNvPicPr>
            <a:picLocks noChangeAspect="1"/>
          </p:cNvPicPr>
          <p:nvPr/>
        </p:nvPicPr>
        <p:blipFill>
          <a:blip r:embed="rId4"/>
          <a:stretch>
            <a:fillRect/>
          </a:stretch>
        </p:blipFill>
        <p:spPr>
          <a:xfrm>
            <a:off x="0" y="0"/>
            <a:ext cx="973868" cy="1005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24.jpg"/>
          <p:cNvPicPr>
            <a:picLocks noChangeAspect="1"/>
          </p:cNvPicPr>
          <p:nvPr/>
        </p:nvPicPr>
        <p:blipFill>
          <a:blip r:embed="rId5"/>
          <a:stretch>
            <a:fillRect/>
          </a:stretch>
        </p:blipFill>
        <p:spPr>
          <a:xfrm rot="21201723" flipH="1">
            <a:off x="5042082" y="1371916"/>
            <a:ext cx="69495" cy="550050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362200"/>
            <a:ext cx="2819400" cy="1415772"/>
          </a:xfrm>
          <a:prstGeom prst="rect">
            <a:avLst/>
          </a:prstGeom>
          <a:noFill/>
        </p:spPr>
        <p:txBody>
          <a:bodyPr wrap="square" rtlCol="0">
            <a:spAutoFit/>
          </a:bodyPr>
          <a:lstStyle/>
          <a:p>
            <a:r>
              <a:rPr lang="bn-IN" sz="3200" dirty="0" smtClean="0">
                <a:latin typeface="NikoshBAN" pitchFamily="2" charset="0"/>
                <a:cs typeface="NikoshBAN" pitchFamily="2" charset="0"/>
              </a:rPr>
              <a:t>                                       </a:t>
            </a:r>
            <a:r>
              <a:rPr lang="bn-IN" sz="5400" dirty="0" smtClean="0">
                <a:latin typeface="NikoshBAN" pitchFamily="2" charset="0"/>
                <a:cs typeface="NikoshBAN" pitchFamily="2" charset="0"/>
              </a:rPr>
              <a:t>ধন্যবাদ</a:t>
            </a:r>
            <a:endParaRPr lang="en-US" sz="5400" dirty="0">
              <a:latin typeface="NikoshBAN" pitchFamily="2" charset="0"/>
              <a:cs typeface="NikoshBAN" pitchFamily="2" charset="0"/>
            </a:endParaRPr>
          </a:p>
        </p:txBody>
      </p:sp>
      <p:pic>
        <p:nvPicPr>
          <p:cNvPr id="7" name="Picture 6" descr="6.jpg"/>
          <p:cNvPicPr>
            <a:picLocks noChangeAspect="1"/>
          </p:cNvPicPr>
          <p:nvPr/>
        </p:nvPicPr>
        <p:blipFill>
          <a:blip r:embed="rId2"/>
          <a:stretch>
            <a:fillRect/>
          </a:stretch>
        </p:blipFill>
        <p:spPr>
          <a:xfrm>
            <a:off x="6858000" y="10744200"/>
            <a:ext cx="2286000" cy="1485900"/>
          </a:xfrm>
          <a:prstGeom prst="rect">
            <a:avLst/>
          </a:prstGeom>
          <a:ln>
            <a:noFill/>
          </a:ln>
          <a:effectLst>
            <a:softEdge rad="112500"/>
          </a:effectLst>
        </p:spPr>
      </p:pic>
      <p:pic>
        <p:nvPicPr>
          <p:cNvPr id="9" name="Picture 8" descr="6.jpg"/>
          <p:cNvPicPr>
            <a:picLocks noChangeAspect="1"/>
          </p:cNvPicPr>
          <p:nvPr/>
        </p:nvPicPr>
        <p:blipFill>
          <a:blip r:embed="rId2"/>
          <a:stretch>
            <a:fillRect/>
          </a:stretch>
        </p:blipFill>
        <p:spPr>
          <a:xfrm>
            <a:off x="1" y="0"/>
            <a:ext cx="4648200" cy="2651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descr="6.jpg"/>
          <p:cNvPicPr>
            <a:picLocks noChangeAspect="1"/>
          </p:cNvPicPr>
          <p:nvPr/>
        </p:nvPicPr>
        <p:blipFill>
          <a:blip r:embed="rId2"/>
          <a:stretch>
            <a:fillRect/>
          </a:stretch>
        </p:blipFill>
        <p:spPr>
          <a:xfrm>
            <a:off x="4648200" y="0"/>
            <a:ext cx="44958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9" name="Picture 18" descr="6.jpg"/>
          <p:cNvPicPr>
            <a:picLocks noChangeAspect="1"/>
          </p:cNvPicPr>
          <p:nvPr/>
        </p:nvPicPr>
        <p:blipFill>
          <a:blip r:embed="rId2"/>
          <a:stretch>
            <a:fillRect/>
          </a:stretch>
        </p:blipFill>
        <p:spPr>
          <a:xfrm>
            <a:off x="0" y="4206240"/>
            <a:ext cx="4648200" cy="2651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 name="Picture 19" descr="6.jpg"/>
          <p:cNvPicPr>
            <a:picLocks noChangeAspect="1"/>
          </p:cNvPicPr>
          <p:nvPr/>
        </p:nvPicPr>
        <p:blipFill>
          <a:blip r:embed="rId2"/>
          <a:stretch>
            <a:fillRect/>
          </a:stretch>
        </p:blipFill>
        <p:spPr>
          <a:xfrm>
            <a:off x="4648200" y="4267200"/>
            <a:ext cx="44958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 name="Picture 20" descr="23.jpg"/>
          <p:cNvPicPr>
            <a:picLocks noChangeAspect="1"/>
          </p:cNvPicPr>
          <p:nvPr/>
        </p:nvPicPr>
        <p:blipFill>
          <a:blip r:embed="rId3"/>
          <a:stretch>
            <a:fillRect/>
          </a:stretch>
        </p:blipFill>
        <p:spPr>
          <a:xfrm>
            <a:off x="0" y="228600"/>
            <a:ext cx="9235440" cy="74675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3581400" y="3581400"/>
            <a:ext cx="2819400" cy="1415772"/>
          </a:xfrm>
          <a:prstGeom prst="rect">
            <a:avLst/>
          </a:prstGeom>
          <a:noFill/>
        </p:spPr>
        <p:txBody>
          <a:bodyPr wrap="square" rtlCol="0">
            <a:spAutoFit/>
          </a:bodyPr>
          <a:lstStyle/>
          <a:p>
            <a:r>
              <a:rPr lang="bn-IN" sz="3200" dirty="0" smtClean="0">
                <a:latin typeface="NikoshBAN" pitchFamily="2" charset="0"/>
                <a:cs typeface="NikoshBAN" pitchFamily="2" charset="0"/>
              </a:rPr>
              <a:t>                                       </a:t>
            </a:r>
            <a:r>
              <a:rPr lang="bn-IN" sz="5400" dirty="0" smtClean="0">
                <a:latin typeface="NikoshBAN" pitchFamily="2" charset="0"/>
                <a:cs typeface="NikoshBAN" pitchFamily="2" charset="0"/>
              </a:rPr>
              <a:t>ধন্যবাদ</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noFill/>
        </p:spPr>
        <p:txBody>
          <a:bodyPr wrap="square" rtlCol="0">
            <a:spAutoFit/>
          </a:bodyPr>
          <a:lstStyle/>
          <a:p>
            <a:r>
              <a:rPr lang="bn-IN" sz="3200" smtClean="0">
                <a:latin typeface="NikoshBAN" pitchFamily="2" charset="0"/>
                <a:cs typeface="NikoshBAN" pitchFamily="2" charset="0"/>
              </a:rPr>
              <a:t>                                      ভিডিও</a:t>
            </a:r>
            <a:endParaRPr lang="en-US" sz="3200" dirty="0">
              <a:latin typeface="NikoshBAN" pitchFamily="2" charset="0"/>
              <a:cs typeface="NikoshBAN" pitchFamily="2" charset="0"/>
            </a:endParaRPr>
          </a:p>
        </p:txBody>
      </p:sp>
      <p:graphicFrame>
        <p:nvGraphicFramePr>
          <p:cNvPr id="1026" name="Object 2">
            <a:hlinkClick r:id="" action="ppaction://ole?verb=0"/>
          </p:cNvPr>
          <p:cNvGraphicFramePr>
            <a:graphicFrameLocks noChangeAspect="1"/>
          </p:cNvGraphicFramePr>
          <p:nvPr/>
        </p:nvGraphicFramePr>
        <p:xfrm>
          <a:off x="2057400" y="2514600"/>
          <a:ext cx="4492498" cy="2743200"/>
        </p:xfrm>
        <a:graphic>
          <a:graphicData uri="http://schemas.openxmlformats.org/presentationml/2006/ole">
            <p:oleObj spid="_x0000_s1026" name="Packager Shell Object" showAsIcon="1" r:id="rId3" imgW="716760" imgH="437760" progId="Package">
              <p:embed/>
            </p:oleObj>
          </a:graphicData>
        </a:graphic>
      </p:graphicFrame>
      <p:pic>
        <p:nvPicPr>
          <p:cNvPr id="4" name="Picture 3" descr="6.jpg"/>
          <p:cNvPicPr>
            <a:picLocks noChangeAspect="1"/>
          </p:cNvPicPr>
          <p:nvPr/>
        </p:nvPicPr>
        <p:blipFill>
          <a:blip r:embed="rId4"/>
          <a:stretch>
            <a:fillRect/>
          </a:stretch>
        </p:blipFill>
        <p:spPr>
          <a:xfrm>
            <a:off x="0" y="381000"/>
            <a:ext cx="3423038" cy="1920240"/>
          </a:xfrm>
          <a:prstGeom prst="rect">
            <a:avLst/>
          </a:prstGeom>
          <a:ln>
            <a:noFill/>
          </a:ln>
          <a:effectLst>
            <a:softEdge rad="112500"/>
          </a:effectLst>
        </p:spPr>
      </p:pic>
      <p:pic>
        <p:nvPicPr>
          <p:cNvPr id="6" name="Picture 5" descr="6.jpg"/>
          <p:cNvPicPr>
            <a:picLocks noChangeAspect="1"/>
          </p:cNvPicPr>
          <p:nvPr/>
        </p:nvPicPr>
        <p:blipFill>
          <a:blip r:embed="rId4"/>
          <a:stretch>
            <a:fillRect/>
          </a:stretch>
        </p:blipFill>
        <p:spPr>
          <a:xfrm>
            <a:off x="3429000" y="381000"/>
            <a:ext cx="3423038" cy="1920240"/>
          </a:xfrm>
          <a:prstGeom prst="rect">
            <a:avLst/>
          </a:prstGeom>
          <a:ln>
            <a:noFill/>
          </a:ln>
          <a:effectLst>
            <a:softEdge rad="112500"/>
          </a:effectLst>
        </p:spPr>
      </p:pic>
      <p:pic>
        <p:nvPicPr>
          <p:cNvPr id="7" name="Picture 6" descr="6.jpg"/>
          <p:cNvPicPr>
            <a:picLocks noChangeAspect="1"/>
          </p:cNvPicPr>
          <p:nvPr/>
        </p:nvPicPr>
        <p:blipFill>
          <a:blip r:embed="rId4"/>
          <a:stretch>
            <a:fillRect/>
          </a:stretch>
        </p:blipFill>
        <p:spPr>
          <a:xfrm>
            <a:off x="6858000" y="381000"/>
            <a:ext cx="2286000" cy="1920240"/>
          </a:xfrm>
          <a:prstGeom prst="rect">
            <a:avLst/>
          </a:prstGeom>
          <a:ln>
            <a:noFill/>
          </a:ln>
          <a:effectLst>
            <a:softEdge rad="112500"/>
          </a:effectLst>
        </p:spPr>
      </p:pic>
      <p:pic>
        <p:nvPicPr>
          <p:cNvPr id="8" name="Picture 7" descr="6.jpg"/>
          <p:cNvPicPr>
            <a:picLocks noChangeAspect="1"/>
          </p:cNvPicPr>
          <p:nvPr/>
        </p:nvPicPr>
        <p:blipFill>
          <a:blip r:embed="rId4"/>
          <a:stretch>
            <a:fillRect/>
          </a:stretch>
        </p:blipFill>
        <p:spPr>
          <a:xfrm>
            <a:off x="0" y="4937760"/>
            <a:ext cx="3423038" cy="1920240"/>
          </a:xfrm>
          <a:prstGeom prst="rect">
            <a:avLst/>
          </a:prstGeom>
          <a:ln>
            <a:noFill/>
          </a:ln>
          <a:effectLst>
            <a:softEdge rad="112500"/>
          </a:effectLst>
        </p:spPr>
      </p:pic>
      <p:pic>
        <p:nvPicPr>
          <p:cNvPr id="9" name="Picture 8" descr="6.jpg"/>
          <p:cNvPicPr>
            <a:picLocks noChangeAspect="1"/>
          </p:cNvPicPr>
          <p:nvPr/>
        </p:nvPicPr>
        <p:blipFill>
          <a:blip r:embed="rId4"/>
          <a:stretch>
            <a:fillRect/>
          </a:stretch>
        </p:blipFill>
        <p:spPr>
          <a:xfrm>
            <a:off x="3429000" y="4937760"/>
            <a:ext cx="3423038" cy="1920240"/>
          </a:xfrm>
          <a:prstGeom prst="rect">
            <a:avLst/>
          </a:prstGeom>
          <a:ln>
            <a:noFill/>
          </a:ln>
          <a:effectLst>
            <a:softEdge rad="112500"/>
          </a:effectLst>
        </p:spPr>
      </p:pic>
      <p:pic>
        <p:nvPicPr>
          <p:cNvPr id="10" name="Picture 9" descr="6.jpg"/>
          <p:cNvPicPr>
            <a:picLocks noChangeAspect="1"/>
          </p:cNvPicPr>
          <p:nvPr/>
        </p:nvPicPr>
        <p:blipFill>
          <a:blip r:embed="rId4"/>
          <a:stretch>
            <a:fillRect/>
          </a:stretch>
        </p:blipFill>
        <p:spPr>
          <a:xfrm>
            <a:off x="6858000" y="4937760"/>
            <a:ext cx="2286000" cy="1920240"/>
          </a:xfrm>
          <a:prstGeom prst="rect">
            <a:avLst/>
          </a:prstGeom>
          <a:ln>
            <a:noFill/>
          </a:ln>
          <a:effectLst>
            <a:softEdge rad="112500"/>
          </a:effectLst>
        </p:spPr>
      </p:pic>
      <p:pic>
        <p:nvPicPr>
          <p:cNvPr id="11" name="Picture 10" descr="7.jpg"/>
          <p:cNvPicPr>
            <a:picLocks noChangeAspect="1"/>
          </p:cNvPicPr>
          <p:nvPr/>
        </p:nvPicPr>
        <p:blipFill>
          <a:blip r:embed="rId5"/>
          <a:stretch>
            <a:fillRect/>
          </a:stretch>
        </p:blipFill>
        <p:spPr>
          <a:xfrm>
            <a:off x="0" y="2209800"/>
            <a:ext cx="1676400" cy="1676400"/>
          </a:xfrm>
          <a:prstGeom prst="rect">
            <a:avLst/>
          </a:prstGeom>
          <a:ln>
            <a:noFill/>
          </a:ln>
          <a:effectLst>
            <a:softEdge rad="112500"/>
          </a:effectLst>
        </p:spPr>
      </p:pic>
      <p:pic>
        <p:nvPicPr>
          <p:cNvPr id="12" name="Picture 11" descr="7.jpg"/>
          <p:cNvPicPr>
            <a:picLocks noChangeAspect="1"/>
          </p:cNvPicPr>
          <p:nvPr/>
        </p:nvPicPr>
        <p:blipFill>
          <a:blip r:embed="rId5"/>
          <a:stretch>
            <a:fillRect/>
          </a:stretch>
        </p:blipFill>
        <p:spPr>
          <a:xfrm>
            <a:off x="0" y="3886200"/>
            <a:ext cx="1676400" cy="1066800"/>
          </a:xfrm>
          <a:prstGeom prst="rect">
            <a:avLst/>
          </a:prstGeom>
          <a:ln>
            <a:noFill/>
          </a:ln>
          <a:effectLst>
            <a:softEdge rad="112500"/>
          </a:effectLst>
        </p:spPr>
      </p:pic>
      <p:pic>
        <p:nvPicPr>
          <p:cNvPr id="13" name="Picture 12" descr="7.jpg"/>
          <p:cNvPicPr>
            <a:picLocks noChangeAspect="1"/>
          </p:cNvPicPr>
          <p:nvPr/>
        </p:nvPicPr>
        <p:blipFill>
          <a:blip r:embed="rId5"/>
          <a:stretch>
            <a:fillRect/>
          </a:stretch>
        </p:blipFill>
        <p:spPr>
          <a:xfrm>
            <a:off x="7467600" y="2286000"/>
            <a:ext cx="1676400" cy="1676400"/>
          </a:xfrm>
          <a:prstGeom prst="rect">
            <a:avLst/>
          </a:prstGeom>
          <a:ln>
            <a:noFill/>
          </a:ln>
          <a:effectLst>
            <a:softEdge rad="112500"/>
          </a:effectLst>
        </p:spPr>
      </p:pic>
      <p:pic>
        <p:nvPicPr>
          <p:cNvPr id="14" name="Picture 13" descr="7.jpg"/>
          <p:cNvPicPr>
            <a:picLocks noChangeAspect="1"/>
          </p:cNvPicPr>
          <p:nvPr/>
        </p:nvPicPr>
        <p:blipFill>
          <a:blip r:embed="rId5"/>
          <a:stretch>
            <a:fillRect/>
          </a:stretch>
        </p:blipFill>
        <p:spPr>
          <a:xfrm>
            <a:off x="7467600" y="3962400"/>
            <a:ext cx="1676400" cy="914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stretch>
            <a:fillRect/>
          </a:stretch>
        </p:blipFill>
        <p:spPr>
          <a:xfrm>
            <a:off x="228600" y="0"/>
            <a:ext cx="4495800" cy="3383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1.jpg"/>
          <p:cNvPicPr>
            <a:picLocks noChangeAspect="1"/>
          </p:cNvPicPr>
          <p:nvPr/>
        </p:nvPicPr>
        <p:blipFill>
          <a:blip r:embed="rId3"/>
          <a:stretch>
            <a:fillRect/>
          </a:stretch>
        </p:blipFill>
        <p:spPr>
          <a:xfrm>
            <a:off x="0" y="3581400"/>
            <a:ext cx="4724400" cy="327660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2.jpg"/>
          <p:cNvPicPr>
            <a:picLocks noChangeAspect="1"/>
          </p:cNvPicPr>
          <p:nvPr/>
        </p:nvPicPr>
        <p:blipFill>
          <a:blip r:embed="rId4"/>
          <a:stretch>
            <a:fillRect/>
          </a:stretch>
        </p:blipFill>
        <p:spPr>
          <a:xfrm>
            <a:off x="4953000" y="3505200"/>
            <a:ext cx="4075046" cy="3352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IMG_20150101_003110.jpg"/>
          <p:cNvPicPr>
            <a:picLocks noChangeAspect="1"/>
          </p:cNvPicPr>
          <p:nvPr/>
        </p:nvPicPr>
        <p:blipFill>
          <a:blip r:embed="rId5" cstate="print"/>
          <a:stretch>
            <a:fillRect/>
          </a:stretch>
        </p:blipFill>
        <p:spPr>
          <a:xfrm>
            <a:off x="4800600" y="0"/>
            <a:ext cx="4343400" cy="33832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nodeType="click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 name="TextBox 2"/>
          <p:cNvSpPr txBox="1"/>
          <p:nvPr/>
        </p:nvSpPr>
        <p:spPr>
          <a:xfrm>
            <a:off x="3505200" y="1828800"/>
            <a:ext cx="3048000" cy="584775"/>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আজকের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পাঠ</a:t>
            </a:r>
            <a:endParaRPr lang="en-US" sz="3200" dirty="0">
              <a:latin typeface="NikoshBAN" pitchFamily="2" charset="0"/>
              <a:cs typeface="NikoshBAN" pitchFamily="2" charset="0"/>
            </a:endParaRPr>
          </a:p>
        </p:txBody>
      </p:sp>
      <p:pic>
        <p:nvPicPr>
          <p:cNvPr id="5" name="Picture 4" descr="5.jpg"/>
          <p:cNvPicPr>
            <a:picLocks noChangeAspect="1"/>
          </p:cNvPicPr>
          <p:nvPr/>
        </p:nvPicPr>
        <p:blipFill>
          <a:blip r:embed="rId2"/>
          <a:stretch>
            <a:fillRect/>
          </a:stretch>
        </p:blipFill>
        <p:spPr>
          <a:xfrm>
            <a:off x="2438400" y="2514600"/>
            <a:ext cx="4724400" cy="259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jk.jpg"/>
          <p:cNvPicPr>
            <a:picLocks noChangeAspect="1"/>
          </p:cNvPicPr>
          <p:nvPr/>
        </p:nvPicPr>
        <p:blipFill>
          <a:blip r:embed="rId3"/>
          <a:stretch>
            <a:fillRect/>
          </a:stretch>
        </p:blipFill>
        <p:spPr>
          <a:xfrm>
            <a:off x="0" y="0"/>
            <a:ext cx="1524000" cy="2219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jk.jpg"/>
          <p:cNvPicPr>
            <a:picLocks noChangeAspect="1"/>
          </p:cNvPicPr>
          <p:nvPr/>
        </p:nvPicPr>
        <p:blipFill>
          <a:blip r:embed="rId3"/>
          <a:stretch>
            <a:fillRect/>
          </a:stretch>
        </p:blipFill>
        <p:spPr>
          <a:xfrm>
            <a:off x="0" y="2362200"/>
            <a:ext cx="1524000" cy="2219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jk.jpg"/>
          <p:cNvPicPr>
            <a:picLocks noChangeAspect="1"/>
          </p:cNvPicPr>
          <p:nvPr/>
        </p:nvPicPr>
        <p:blipFill>
          <a:blip r:embed="rId3"/>
          <a:stretch>
            <a:fillRect/>
          </a:stretch>
        </p:blipFill>
        <p:spPr>
          <a:xfrm>
            <a:off x="0" y="4724400"/>
            <a:ext cx="1524000" cy="2219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jk.jpg"/>
          <p:cNvPicPr>
            <a:picLocks noChangeAspect="1"/>
          </p:cNvPicPr>
          <p:nvPr/>
        </p:nvPicPr>
        <p:blipFill>
          <a:blip r:embed="rId3"/>
          <a:stretch>
            <a:fillRect/>
          </a:stretch>
        </p:blipFill>
        <p:spPr>
          <a:xfrm>
            <a:off x="7620000" y="0"/>
            <a:ext cx="1524000" cy="2219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jk.jpg"/>
          <p:cNvPicPr>
            <a:picLocks noChangeAspect="1"/>
          </p:cNvPicPr>
          <p:nvPr/>
        </p:nvPicPr>
        <p:blipFill>
          <a:blip r:embed="rId3"/>
          <a:stretch>
            <a:fillRect/>
          </a:stretch>
        </p:blipFill>
        <p:spPr>
          <a:xfrm>
            <a:off x="7620000" y="2362200"/>
            <a:ext cx="1524000" cy="2219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jk.jpg"/>
          <p:cNvPicPr>
            <a:picLocks noChangeAspect="1"/>
          </p:cNvPicPr>
          <p:nvPr/>
        </p:nvPicPr>
        <p:blipFill>
          <a:blip r:embed="rId3"/>
          <a:stretch>
            <a:fillRect/>
          </a:stretch>
        </p:blipFill>
        <p:spPr>
          <a:xfrm>
            <a:off x="7620000" y="4724400"/>
            <a:ext cx="1524000" cy="2219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23.jpg"/>
          <p:cNvPicPr>
            <a:picLocks noChangeAspect="1"/>
          </p:cNvPicPr>
          <p:nvPr/>
        </p:nvPicPr>
        <p:blipFill>
          <a:blip r:embed="rId4"/>
          <a:stretch>
            <a:fillRect/>
          </a:stretch>
        </p:blipFill>
        <p:spPr>
          <a:xfrm>
            <a:off x="1524000" y="0"/>
            <a:ext cx="3048000" cy="1533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descr="23.jpg"/>
          <p:cNvPicPr>
            <a:picLocks noChangeAspect="1"/>
          </p:cNvPicPr>
          <p:nvPr/>
        </p:nvPicPr>
        <p:blipFill>
          <a:blip r:embed="rId4"/>
          <a:stretch>
            <a:fillRect/>
          </a:stretch>
        </p:blipFill>
        <p:spPr>
          <a:xfrm>
            <a:off x="4572000" y="0"/>
            <a:ext cx="2971800" cy="1533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descr="23.jpg"/>
          <p:cNvPicPr>
            <a:picLocks noChangeAspect="1"/>
          </p:cNvPicPr>
          <p:nvPr/>
        </p:nvPicPr>
        <p:blipFill>
          <a:blip r:embed="rId4"/>
          <a:stretch>
            <a:fillRect/>
          </a:stretch>
        </p:blipFill>
        <p:spPr>
          <a:xfrm>
            <a:off x="4724400" y="5334000"/>
            <a:ext cx="297180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Picture 14" descr="23.jpg"/>
          <p:cNvPicPr>
            <a:picLocks noChangeAspect="1"/>
          </p:cNvPicPr>
          <p:nvPr/>
        </p:nvPicPr>
        <p:blipFill>
          <a:blip r:embed="rId4"/>
          <a:stretch>
            <a:fillRect/>
          </a:stretch>
        </p:blipFill>
        <p:spPr>
          <a:xfrm>
            <a:off x="1524000" y="5324475"/>
            <a:ext cx="3048000" cy="1533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jpg"/>
          <p:cNvPicPr>
            <a:picLocks noChangeAspect="1"/>
          </p:cNvPicPr>
          <p:nvPr/>
        </p:nvPicPr>
        <p:blipFill>
          <a:blip r:embed="rId2"/>
          <a:stretch>
            <a:fillRect/>
          </a:stretch>
        </p:blipFill>
        <p:spPr>
          <a:xfrm>
            <a:off x="0" y="-548640"/>
            <a:ext cx="9250511" cy="7406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1981200" y="1143000"/>
            <a:ext cx="5181600" cy="2677656"/>
          </a:xfrm>
          <a:prstGeom prst="rect">
            <a:avLst/>
          </a:prstGeom>
          <a:noFill/>
        </p:spPr>
        <p:txBody>
          <a:bodyPr wrap="square" rtlCol="0">
            <a:spAutoFit/>
          </a:bodyPr>
          <a:lstStyle/>
          <a:p>
            <a:r>
              <a:rPr lang="bn-IN" sz="3200" dirty="0" smtClean="0">
                <a:latin typeface="NikoshBAN" pitchFamily="2" charset="0"/>
                <a:cs typeface="NikoshBAN" pitchFamily="2" charset="0"/>
              </a:rPr>
              <a:t>                                      শিখনফল</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বাল্যবিবাহ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২, </a:t>
            </a:r>
            <a:r>
              <a:rPr lang="en-US" sz="3200" dirty="0" err="1" smtClean="0">
                <a:latin typeface="NikoshBAN" pitchFamily="2" charset="0"/>
                <a:cs typeface="NikoshBAN" pitchFamily="2" charset="0"/>
              </a:rPr>
              <a:t>বাল্যবিবাহের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৩,</a:t>
            </a:r>
            <a:r>
              <a:rPr lang="bn-IN" sz="3200" dirty="0" smtClean="0"/>
              <a:t> </a:t>
            </a:r>
            <a:r>
              <a:rPr lang="bn-IN" sz="3600" dirty="0" smtClean="0"/>
              <a:t>বাল্যবিবাহ রোধে প্রধান উপায়</a:t>
            </a:r>
            <a:r>
              <a:rPr lang="en-US" sz="3600" dirty="0" smtClean="0"/>
              <a:t> </a:t>
            </a:r>
            <a:r>
              <a:rPr lang="en-US" sz="3600" dirty="0" err="1" smtClean="0"/>
              <a:t>সমূহ</a:t>
            </a:r>
            <a:r>
              <a:rPr lang="en-US" sz="3600" dirty="0" smtClean="0"/>
              <a:t> </a:t>
            </a:r>
            <a:r>
              <a:rPr lang="en-US" sz="3600" dirty="0" err="1" smtClean="0"/>
              <a:t>বর্ণনা</a:t>
            </a:r>
            <a:r>
              <a:rPr lang="en-US" sz="3600" dirty="0" smtClean="0"/>
              <a:t> </a:t>
            </a:r>
            <a:r>
              <a:rPr lang="en-US" sz="3600" dirty="0" err="1" smtClean="0"/>
              <a:t>করতে</a:t>
            </a:r>
            <a:r>
              <a:rPr lang="en-US" sz="3600" dirty="0" smtClean="0"/>
              <a:t> </a:t>
            </a:r>
            <a:r>
              <a:rPr lang="en-US" sz="3600" dirty="0" err="1" smtClean="0"/>
              <a:t>পারবে</a:t>
            </a:r>
            <a:r>
              <a:rPr lang="en-US" sz="3600" dirty="0" smtClean="0"/>
              <a:t>।</a:t>
            </a:r>
            <a:r>
              <a:rPr lang="bn-IN" sz="3600" dirty="0" smtClean="0"/>
              <a:t>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5"/>
          </a:xfrm>
          <a:prstGeom prst="rect">
            <a:avLst/>
          </a:prstGeom>
          <a:noFill/>
        </p:spPr>
        <p:txBody>
          <a:bodyPr wrap="square" rtlCol="0">
            <a:spAutoFit/>
          </a:bodyPr>
          <a:lstStyle/>
          <a:p>
            <a:r>
              <a:rPr lang="bn-IN" sz="3200" dirty="0" smtClean="0">
                <a:latin typeface="NikoshBAN" pitchFamily="2" charset="0"/>
                <a:cs typeface="NikoshBAN" pitchFamily="2" charset="0"/>
              </a:rPr>
              <a:t>                                         **১**</a:t>
            </a:r>
            <a:endParaRPr lang="en-US" sz="3200" dirty="0">
              <a:latin typeface="NikoshBAN" pitchFamily="2" charset="0"/>
              <a:cs typeface="NikoshBAN" pitchFamily="2" charset="0"/>
            </a:endParaRPr>
          </a:p>
        </p:txBody>
      </p:sp>
      <p:pic>
        <p:nvPicPr>
          <p:cNvPr id="5" name="Picture 4" descr="3.jpg"/>
          <p:cNvPicPr>
            <a:picLocks noChangeAspect="1"/>
          </p:cNvPicPr>
          <p:nvPr/>
        </p:nvPicPr>
        <p:blipFill>
          <a:blip r:embed="rId2"/>
          <a:stretch>
            <a:fillRect/>
          </a:stretch>
        </p:blipFill>
        <p:spPr>
          <a:xfrm>
            <a:off x="0" y="0"/>
            <a:ext cx="8941820" cy="3657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4.jpg"/>
          <p:cNvPicPr>
            <a:picLocks noChangeAspect="1"/>
          </p:cNvPicPr>
          <p:nvPr/>
        </p:nvPicPr>
        <p:blipFill>
          <a:blip r:embed="rId3"/>
          <a:stretch>
            <a:fillRect/>
          </a:stretch>
        </p:blipFill>
        <p:spPr>
          <a:xfrm>
            <a:off x="15892" y="3870960"/>
            <a:ext cx="9128108" cy="29870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228600" y="4572000"/>
            <a:ext cx="7696200" cy="1200329"/>
          </a:xfrm>
          <a:prstGeom prst="rect">
            <a:avLst/>
          </a:prstGeom>
          <a:solidFill>
            <a:schemeClr val="accent3">
              <a:lumMod val="20000"/>
              <a:lumOff val="80000"/>
            </a:schemeClr>
          </a:solidFill>
          <a:ln>
            <a:solidFill>
              <a:srgbClr val="FFFF00"/>
            </a:solidFill>
          </a:ln>
        </p:spPr>
        <p:txBody>
          <a:bodyPr wrap="square">
            <a:spAutoFit/>
          </a:bodyPr>
          <a:lstStyle/>
          <a:p>
            <a:r>
              <a:rPr lang="bn-IN" sz="2800" b="1" dirty="0" smtClean="0"/>
              <a:t>বাল্যবিবাহ</a:t>
            </a:r>
            <a:r>
              <a:rPr lang="bn-IN" sz="3600" dirty="0" smtClean="0"/>
              <a:t> হল অপ্রাপ্তবয়স্ক ব্যক্তির আনুষ্ঠানিক অথবা অনানুষ্ঠানিক বিবাহ।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752600" y="2590800"/>
            <a:ext cx="5638800" cy="2062103"/>
          </a:xfrm>
          <a:prstGeom prst="rect">
            <a:avLst/>
          </a:prstGeom>
          <a:noFill/>
        </p:spPr>
        <p:txBody>
          <a:bodyPr wrap="square" rtlCol="0">
            <a:spAutoFit/>
          </a:bodyPr>
          <a:lstStyle/>
          <a:p>
            <a:r>
              <a:rPr lang="bn-IN" sz="3200" dirty="0" smtClean="0">
                <a:latin typeface="NikoshBAN" pitchFamily="2" charset="0"/>
                <a:cs typeface="NikoshBAN" pitchFamily="2" charset="0"/>
              </a:rPr>
              <a:t>                                   একক কাজঃ</a:t>
            </a:r>
            <a:r>
              <a:rPr lang="en-US" sz="3200" dirty="0" smtClean="0">
                <a:latin typeface="NikoshBAN" pitchFamily="2" charset="0"/>
                <a:cs typeface="NikoshBAN" pitchFamily="2" charset="0"/>
              </a:rPr>
              <a:t>,</a:t>
            </a:r>
            <a:r>
              <a:rPr lang="bn-IN"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১, </a:t>
            </a:r>
            <a:r>
              <a:rPr lang="en-US" sz="3200" dirty="0" err="1" smtClean="0">
                <a:latin typeface="NikoshBAN" pitchFamily="2" charset="0"/>
                <a:cs typeface="NikoshBAN" pitchFamily="2" charset="0"/>
              </a:rPr>
              <a:t>বাল্যবিবাহ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২, </a:t>
            </a:r>
            <a:r>
              <a:rPr lang="en-US" sz="3200" dirty="0" err="1" smtClean="0">
                <a:latin typeface="NikoshBAN" pitchFamily="2" charset="0"/>
                <a:cs typeface="NikoshBAN" pitchFamily="2" charset="0"/>
              </a:rPr>
              <a:t>বাল্যবিবাহ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কয়ধরনের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a:t>
            </a:r>
          </a:p>
          <a:p>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355</Words>
  <Application>Microsoft Office PowerPoint</Application>
  <PresentationFormat>On-screen Show (4:3)</PresentationFormat>
  <Paragraphs>41</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Space______</dc:creator>
  <cp:lastModifiedBy>IT Space______</cp:lastModifiedBy>
  <cp:revision>105</cp:revision>
  <dcterms:created xsi:type="dcterms:W3CDTF">2006-08-16T00:00:00Z</dcterms:created>
  <dcterms:modified xsi:type="dcterms:W3CDTF">2017-10-14T13:00:17Z</dcterms:modified>
</cp:coreProperties>
</file>